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6"/>
  </p:notesMasterIdLst>
  <p:sldIdLst>
    <p:sldId id="256" r:id="rId2"/>
    <p:sldId id="300" r:id="rId3"/>
    <p:sldId id="258" r:id="rId4"/>
    <p:sldId id="259" r:id="rId5"/>
    <p:sldId id="271" r:id="rId6"/>
    <p:sldId id="264" r:id="rId7"/>
    <p:sldId id="263" r:id="rId8"/>
    <p:sldId id="260" r:id="rId9"/>
    <p:sldId id="298" r:id="rId10"/>
    <p:sldId id="261" r:id="rId11"/>
    <p:sldId id="262" r:id="rId12"/>
    <p:sldId id="299" r:id="rId13"/>
    <p:sldId id="265" r:id="rId14"/>
    <p:sldId id="266" r:id="rId15"/>
    <p:sldId id="267" r:id="rId16"/>
    <p:sldId id="268" r:id="rId17"/>
    <p:sldId id="269" r:id="rId18"/>
    <p:sldId id="270" r:id="rId19"/>
    <p:sldId id="277" r:id="rId20"/>
    <p:sldId id="273" r:id="rId21"/>
    <p:sldId id="278" r:id="rId22"/>
    <p:sldId id="275" r:id="rId23"/>
    <p:sldId id="279" r:id="rId24"/>
    <p:sldId id="274" r:id="rId25"/>
    <p:sldId id="280" r:id="rId26"/>
    <p:sldId id="276" r:id="rId27"/>
    <p:sldId id="281" r:id="rId28"/>
    <p:sldId id="284" r:id="rId29"/>
    <p:sldId id="285" r:id="rId30"/>
    <p:sldId id="282" r:id="rId31"/>
    <p:sldId id="283" r:id="rId32"/>
    <p:sldId id="286" r:id="rId33"/>
    <p:sldId id="287" r:id="rId34"/>
    <p:sldId id="288" r:id="rId35"/>
    <p:sldId id="289" r:id="rId36"/>
    <p:sldId id="290" r:id="rId37"/>
    <p:sldId id="291" r:id="rId38"/>
    <p:sldId id="272" r:id="rId39"/>
    <p:sldId id="293" r:id="rId40"/>
    <p:sldId id="294" r:id="rId41"/>
    <p:sldId id="295" r:id="rId42"/>
    <p:sldId id="296" r:id="rId43"/>
    <p:sldId id="297" r:id="rId44"/>
    <p:sldId id="301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82" autoAdjust="0"/>
  </p:normalViewPr>
  <p:slideViewPr>
    <p:cSldViewPr>
      <p:cViewPr varScale="1">
        <p:scale>
          <a:sx n="80" d="100"/>
          <a:sy n="80" d="100"/>
        </p:scale>
        <p:origin x="-12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6887C-4BB2-4A75-BF2F-BF998F3390AA}" type="datetimeFigureOut">
              <a:rPr lang="en-US" smtClean="0"/>
              <a:t>2/12/2011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5B546-909E-4B62-93F3-789E1BD6D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345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4985A5-2CFB-4620-894D-E7340B06B6F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128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669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24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98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6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865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42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72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051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273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118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/>
            </a:gs>
            <a:gs pos="40000">
              <a:schemeClr val="accent5"/>
            </a:gs>
            <a:gs pos="100000">
              <a:schemeClr val="accent4"/>
            </a:gs>
          </a:gsLst>
          <a:path path="circle">
            <a:fillToRect l="65000" b="98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Where should I be </a:t>
            </a:r>
            <a:r>
              <a:rPr lang="en-US" dirty="0">
                <a:solidFill>
                  <a:schemeClr val="bg1"/>
                </a:solidFill>
              </a:rPr>
              <a:t>encrypting</a:t>
            </a:r>
            <a:r>
              <a:rPr lang="en-US" dirty="0">
                <a:solidFill>
                  <a:schemeClr val="bg1"/>
                </a:solidFill>
              </a:rPr>
              <a:t> my data?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marR="0"/>
            <a:r>
              <a:rPr lang="en-US" sz="2900" dirty="0">
                <a:solidFill>
                  <a:schemeClr val="bg2"/>
                </a:solidFill>
              </a:rPr>
              <a:t>Denny Cherry</a:t>
            </a:r>
          </a:p>
          <a:p>
            <a:pPr marR="0"/>
            <a:r>
              <a:rPr lang="en-US" sz="2900" dirty="0">
                <a:solidFill>
                  <a:schemeClr val="bg2"/>
                </a:solidFill>
              </a:rPr>
              <a:t>mrdenny@mrdenny.com</a:t>
            </a:r>
          </a:p>
          <a:p>
            <a:pPr marR="0"/>
            <a:r>
              <a:rPr lang="en-US" sz="2900" dirty="0">
                <a:solidFill>
                  <a:schemeClr val="bg2"/>
                </a:solidFill>
              </a:rPr>
              <a:t>twitter.com/</a:t>
            </a:r>
            <a:r>
              <a:rPr lang="en-US" sz="2900" dirty="0" err="1">
                <a:solidFill>
                  <a:schemeClr val="bg2"/>
                </a:solidFill>
              </a:rPr>
              <a:t>mrdenny</a:t>
            </a:r>
            <a:endParaRPr lang="en-US" sz="2900" dirty="0">
              <a:solidFill>
                <a:schemeClr val="bg2"/>
              </a:solidFill>
            </a:endParaRPr>
          </a:p>
          <a:p>
            <a:pPr marR="0"/>
            <a:endParaRPr lang="en-US" sz="2900" dirty="0">
              <a:solidFill>
                <a:schemeClr val="bg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55030" y="5638800"/>
            <a:ext cx="8300120" cy="86177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000" b="1" cap="all" dirty="0">
                <a:ln w="0">
                  <a:solidFill>
                    <a:schemeClr val="accent2"/>
                  </a:solidFill>
                </a:ln>
                <a:solidFill>
                  <a:schemeClr val="bg2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#65 Vancouver, BC</a:t>
            </a:r>
            <a:endParaRPr lang="en-US" sz="5000" b="1" cap="all" dirty="0">
              <a:ln w="0">
                <a:solidFill>
                  <a:schemeClr val="accent2"/>
                </a:solidFill>
              </a:ln>
              <a:solidFill>
                <a:schemeClr val="bg2"/>
              </a:soli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  <p:pic>
        <p:nvPicPr>
          <p:cNvPr id="5" name="Picture 2" descr="C:\Users\tmcdermid.CORP\Pictures\sql_saturday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5689600"/>
            <a:ext cx="2098675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tmcdermid.CORP\Pictures\PASS 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152400"/>
            <a:ext cx="1165225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317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May not require code change to application code</a:t>
            </a:r>
          </a:p>
          <a:p>
            <a:r>
              <a:rPr lang="en-US" sz="2000" dirty="0">
                <a:solidFill>
                  <a:schemeClr val="bg2"/>
                </a:solidFill>
              </a:rPr>
              <a:t>Major changes to database schema</a:t>
            </a:r>
          </a:p>
          <a:p>
            <a:r>
              <a:rPr lang="en-US" sz="2000" dirty="0">
                <a:solidFill>
                  <a:schemeClr val="bg2"/>
                </a:solidFill>
              </a:rPr>
              <a:t>May require code change to database code</a:t>
            </a:r>
          </a:p>
          <a:p>
            <a:r>
              <a:rPr lang="en-US" sz="2000" dirty="0">
                <a:solidFill>
                  <a:schemeClr val="bg2"/>
                </a:solidFill>
              </a:rPr>
              <a:t>Centralizes all encryption workload on database server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Database Layer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3832157"/>
            <a:ext cx="2971800" cy="2748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6117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http://www.flickr.com/photos/ikhnaton2/533233247/</a:t>
            </a:r>
          </a:p>
        </p:txBody>
      </p:sp>
    </p:spTree>
    <p:extLst>
      <p:ext uri="{BB962C8B-B14F-4D97-AF65-F5344CB8AC3E}">
        <p14:creationId xmlns:p14="http://schemas.microsoft.com/office/powerpoint/2010/main" val="102931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Data within tables is still in plain text</a:t>
            </a:r>
          </a:p>
          <a:p>
            <a:r>
              <a:rPr lang="en-US" sz="2000" dirty="0">
                <a:solidFill>
                  <a:schemeClr val="bg2"/>
                </a:solidFill>
              </a:rPr>
              <a:t>Backups and physical files are protected</a:t>
            </a:r>
          </a:p>
          <a:p>
            <a:r>
              <a:rPr lang="en-US" sz="2000" dirty="0">
                <a:solidFill>
                  <a:schemeClr val="bg2"/>
                </a:solidFill>
              </a:rPr>
              <a:t>Makes database backup and restore more complex</a:t>
            </a:r>
          </a:p>
          <a:p>
            <a:r>
              <a:rPr lang="en-US" sz="2000" dirty="0">
                <a:solidFill>
                  <a:schemeClr val="bg2"/>
                </a:solidFill>
              </a:rPr>
              <a:t>Increases database CPU load</a:t>
            </a:r>
          </a:p>
          <a:p>
            <a:r>
              <a:rPr lang="en-US" sz="2000" dirty="0">
                <a:solidFill>
                  <a:schemeClr val="bg2"/>
                </a:solidFill>
              </a:rPr>
              <a:t>Very easy to implement</a:t>
            </a:r>
          </a:p>
          <a:p>
            <a:r>
              <a:rPr lang="en-US" sz="2000" dirty="0">
                <a:solidFill>
                  <a:schemeClr val="bg2"/>
                </a:solidFill>
              </a:rPr>
              <a:t>TDE disables Instant File Initialization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Data at rest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17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Demo of TDE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dcherry\AppData\Local\Microsoft\Windows\Temporary Internet Files\Content.IE5\L33AJSBP\MC90023331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057400"/>
            <a:ext cx="3790950" cy="386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72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Protects data in transit between client and server</a:t>
            </a:r>
          </a:p>
          <a:p>
            <a:r>
              <a:rPr lang="en-US" sz="2000" dirty="0">
                <a:solidFill>
                  <a:schemeClr val="bg2"/>
                </a:solidFill>
              </a:rPr>
              <a:t>Important if database is accessible on public internet</a:t>
            </a:r>
          </a:p>
          <a:p>
            <a:r>
              <a:rPr lang="en-US" sz="2000" dirty="0">
                <a:solidFill>
                  <a:schemeClr val="bg2"/>
                </a:solidFill>
              </a:rPr>
              <a:t>Does not store encrypted values in the database</a:t>
            </a:r>
          </a:p>
          <a:p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Data on the Wire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9639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http://www.flickr.com/photos/pchow98/4427598746/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450" y="3424565"/>
            <a:ext cx="4229100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89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Uses </a:t>
            </a:r>
            <a:r>
              <a:rPr lang="en-US" sz="2000" dirty="0" err="1">
                <a:solidFill>
                  <a:schemeClr val="bg2"/>
                </a:solidFill>
              </a:rPr>
              <a:t>IPSec</a:t>
            </a:r>
            <a:r>
              <a:rPr lang="en-US" sz="2000" dirty="0">
                <a:solidFill>
                  <a:schemeClr val="bg2"/>
                </a:solidFill>
              </a:rPr>
              <a:t> to secure data transmission</a:t>
            </a:r>
          </a:p>
          <a:p>
            <a:r>
              <a:rPr lang="en-US" sz="2000" dirty="0">
                <a:solidFill>
                  <a:schemeClr val="bg2"/>
                </a:solidFill>
              </a:rPr>
              <a:t>Requires each machine to be configured for IP Sec</a:t>
            </a:r>
          </a:p>
          <a:p>
            <a:r>
              <a:rPr lang="en-US" sz="2000" dirty="0">
                <a:solidFill>
                  <a:schemeClr val="bg2"/>
                </a:solidFill>
              </a:rPr>
              <a:t>IP Sec configuration can be done via Group Policy</a:t>
            </a:r>
          </a:p>
          <a:p>
            <a:r>
              <a:rPr lang="en-US" sz="2000" dirty="0">
                <a:solidFill>
                  <a:schemeClr val="bg2"/>
                </a:solidFill>
              </a:rPr>
              <a:t>Increases CPU load on SQL Server and SQL Clients</a:t>
            </a:r>
          </a:p>
          <a:p>
            <a:r>
              <a:rPr lang="en-US" sz="2000" dirty="0">
                <a:solidFill>
                  <a:schemeClr val="bg2"/>
                </a:solidFill>
              </a:rPr>
              <a:t>Some NICs support moving encryption to NIC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>
                <a:solidFill>
                  <a:schemeClr val="bg1"/>
                </a:solidFill>
              </a:rPr>
              <a:t>IPSe</a:t>
            </a:r>
            <a:r>
              <a:rPr lang="en-US" dirty="0" err="1">
                <a:solidFill>
                  <a:schemeClr val="bg1"/>
                </a:solidFill>
              </a:rPr>
              <a:t>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62940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http://www.flickr.com/photos/beezly/2652617598/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4419600"/>
            <a:ext cx="2819400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520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Uses standard SSL encryption to encrypt traffic over the network</a:t>
            </a:r>
          </a:p>
          <a:p>
            <a:r>
              <a:rPr lang="en-US" sz="2000" dirty="0">
                <a:solidFill>
                  <a:schemeClr val="bg2"/>
                </a:solidFill>
              </a:rPr>
              <a:t>Increases CPU load on SQL Server and SQL Clients</a:t>
            </a:r>
          </a:p>
          <a:p>
            <a:r>
              <a:rPr lang="en-US" sz="2000" dirty="0">
                <a:solidFill>
                  <a:schemeClr val="bg2"/>
                </a:solidFill>
              </a:rPr>
              <a:t>Controlled via connection string</a:t>
            </a:r>
          </a:p>
          <a:p>
            <a:r>
              <a:rPr lang="en-US" sz="2000" dirty="0">
                <a:solidFill>
                  <a:schemeClr val="bg2"/>
                </a:solidFill>
              </a:rPr>
              <a:t>Requires installing certificate on SQL Server</a:t>
            </a:r>
          </a:p>
          <a:p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SQL over SSL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43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>
                <a:solidFill>
                  <a:schemeClr val="bg2"/>
                </a:solidFill>
              </a:rPr>
              <a:t>Requires using EMC’s </a:t>
            </a:r>
            <a:r>
              <a:rPr lang="en-US" sz="2400" dirty="0" err="1">
                <a:solidFill>
                  <a:schemeClr val="bg2"/>
                </a:solidFill>
              </a:rPr>
              <a:t>PowerPath</a:t>
            </a:r>
            <a:r>
              <a:rPr lang="en-US" sz="2400" dirty="0">
                <a:solidFill>
                  <a:schemeClr val="bg2"/>
                </a:solidFill>
              </a:rPr>
              <a:t> 5.2 or later</a:t>
            </a:r>
          </a:p>
          <a:p>
            <a:pPr lvl="1"/>
            <a:r>
              <a:rPr lang="en-US" sz="2400" dirty="0">
                <a:solidFill>
                  <a:schemeClr val="bg2"/>
                </a:solidFill>
              </a:rPr>
              <a:t>EMC Arrays</a:t>
            </a:r>
          </a:p>
          <a:p>
            <a:pPr lvl="1"/>
            <a:r>
              <a:rPr lang="en-US" sz="2400" dirty="0">
                <a:solidFill>
                  <a:schemeClr val="bg2"/>
                </a:solidFill>
              </a:rPr>
              <a:t>IBM ESS Arrays</a:t>
            </a:r>
          </a:p>
          <a:p>
            <a:pPr lvl="1"/>
            <a:r>
              <a:rPr lang="en-US" sz="2400" dirty="0">
                <a:solidFill>
                  <a:schemeClr val="bg2"/>
                </a:solidFill>
              </a:rPr>
              <a:t>Hitachi Arrays</a:t>
            </a:r>
          </a:p>
          <a:p>
            <a:pPr lvl="1"/>
            <a:r>
              <a:rPr lang="en-US" sz="2400" dirty="0">
                <a:solidFill>
                  <a:schemeClr val="bg2"/>
                </a:solidFill>
              </a:rPr>
              <a:t>HP </a:t>
            </a:r>
            <a:r>
              <a:rPr lang="en-US" sz="2400" dirty="0" err="1">
                <a:solidFill>
                  <a:schemeClr val="bg2"/>
                </a:solidFill>
              </a:rPr>
              <a:t>StorageWorks</a:t>
            </a:r>
            <a:r>
              <a:rPr lang="en-US" sz="2400" dirty="0">
                <a:solidFill>
                  <a:schemeClr val="bg2"/>
                </a:solidFill>
              </a:rPr>
              <a:t> Arrays</a:t>
            </a:r>
          </a:p>
          <a:p>
            <a:pPr lvl="1"/>
            <a:r>
              <a:rPr lang="en-US" sz="2400" dirty="0">
                <a:solidFill>
                  <a:schemeClr val="bg2"/>
                </a:solidFill>
              </a:rPr>
              <a:t>HPXP Arrays</a:t>
            </a:r>
          </a:p>
          <a:p>
            <a:r>
              <a:rPr lang="en-US" sz="2400" dirty="0">
                <a:solidFill>
                  <a:schemeClr val="bg2"/>
                </a:solidFill>
              </a:rPr>
              <a:t>Encrypts data as written and read to/from storage</a:t>
            </a:r>
          </a:p>
          <a:p>
            <a:r>
              <a:rPr lang="en-US" sz="2400" dirty="0">
                <a:solidFill>
                  <a:schemeClr val="bg2"/>
                </a:solidFill>
              </a:rPr>
              <a:t>Requires RSA Key Manager for certificate management</a:t>
            </a:r>
          </a:p>
          <a:p>
            <a:r>
              <a:rPr lang="en-US" sz="2400" dirty="0">
                <a:solidFill>
                  <a:schemeClr val="bg2"/>
                </a:solidFill>
              </a:rPr>
              <a:t>Each LUN can use a different certificate</a:t>
            </a:r>
          </a:p>
          <a:p>
            <a:r>
              <a:rPr lang="en-US" sz="2400" dirty="0">
                <a:solidFill>
                  <a:schemeClr val="bg2"/>
                </a:solidFill>
              </a:rPr>
              <a:t>Increases CPU load on database server</a:t>
            </a:r>
          </a:p>
          <a:p>
            <a:r>
              <a:rPr lang="en-US" sz="2400" dirty="0">
                <a:solidFill>
                  <a:schemeClr val="bg2"/>
                </a:solidFill>
              </a:rPr>
              <a:t>Data stored within tables is viewable by anyone querying the table</a:t>
            </a:r>
          </a:p>
          <a:p>
            <a:endParaRPr lang="en-US" sz="2400" dirty="0">
              <a:solidFill>
                <a:schemeClr val="bg2"/>
              </a:solidFill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MPIO Driver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45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Requires using </a:t>
            </a:r>
            <a:r>
              <a:rPr lang="en-US" sz="2000" dirty="0" err="1">
                <a:solidFill>
                  <a:schemeClr val="bg2"/>
                </a:solidFill>
              </a:rPr>
              <a:t>PowerPath</a:t>
            </a:r>
            <a:r>
              <a:rPr lang="en-US" sz="2000" dirty="0">
                <a:solidFill>
                  <a:schemeClr val="bg2"/>
                </a:solidFill>
              </a:rPr>
              <a:t> MPIO driver</a:t>
            </a:r>
          </a:p>
          <a:p>
            <a:r>
              <a:rPr lang="en-US" sz="2000" dirty="0">
                <a:solidFill>
                  <a:schemeClr val="bg2"/>
                </a:solidFill>
              </a:rPr>
              <a:t>Requires using Emulex HBAs which support encryption offloading</a:t>
            </a:r>
          </a:p>
          <a:p>
            <a:r>
              <a:rPr lang="en-US" sz="2000" dirty="0">
                <a:solidFill>
                  <a:schemeClr val="bg2"/>
                </a:solidFill>
              </a:rPr>
              <a:t>Requires configuring </a:t>
            </a:r>
            <a:r>
              <a:rPr lang="en-US" sz="2000" dirty="0" err="1">
                <a:solidFill>
                  <a:schemeClr val="bg2"/>
                </a:solidFill>
              </a:rPr>
              <a:t>PowerPath</a:t>
            </a:r>
            <a:r>
              <a:rPr lang="en-US" sz="2000" dirty="0">
                <a:solidFill>
                  <a:schemeClr val="bg2"/>
                </a:solidFill>
              </a:rPr>
              <a:t> Encryption</a:t>
            </a:r>
          </a:p>
          <a:p>
            <a:r>
              <a:rPr lang="en-US" sz="2000" dirty="0">
                <a:solidFill>
                  <a:schemeClr val="bg2"/>
                </a:solidFill>
              </a:rPr>
              <a:t>HBAs begin handling encryption automatically</a:t>
            </a:r>
          </a:p>
          <a:p>
            <a:r>
              <a:rPr lang="en-US" sz="2000" dirty="0">
                <a:solidFill>
                  <a:schemeClr val="bg2"/>
                </a:solidFill>
              </a:rPr>
              <a:t>Offloads encryption from server CPUs to CPUs on the HBAs</a:t>
            </a:r>
          </a:p>
          <a:p>
            <a:r>
              <a:rPr lang="en-US" sz="2000" dirty="0">
                <a:solidFill>
                  <a:schemeClr val="bg2"/>
                </a:solidFill>
              </a:rPr>
              <a:t>Allows easy upgrade of processing power, by adding more CPUs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Offloading Encryption to the </a:t>
            </a:r>
            <a:r>
              <a:rPr lang="en-US" dirty="0">
                <a:solidFill>
                  <a:schemeClr val="bg1"/>
                </a:solidFill>
              </a:rPr>
              <a:t>HBA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9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Always </a:t>
            </a:r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dirty="0">
                <a:solidFill>
                  <a:schemeClr val="bg1"/>
                </a:solidFill>
              </a:rPr>
              <a:t>rotect </a:t>
            </a:r>
            <a:r>
              <a:rPr lang="en-US" dirty="0">
                <a:solidFill>
                  <a:schemeClr val="bg1"/>
                </a:solidFill>
              </a:rPr>
              <a:t>Y</a:t>
            </a:r>
            <a:r>
              <a:rPr lang="en-US" dirty="0">
                <a:solidFill>
                  <a:schemeClr val="bg1"/>
                </a:solidFill>
              </a:rPr>
              <a:t>our </a:t>
            </a:r>
            <a:r>
              <a:rPr lang="en-US" dirty="0">
                <a:solidFill>
                  <a:schemeClr val="bg1"/>
                </a:solidFill>
              </a:rPr>
              <a:t>K</a:t>
            </a:r>
            <a:r>
              <a:rPr lang="en-US" dirty="0">
                <a:solidFill>
                  <a:schemeClr val="bg1"/>
                </a:solidFill>
              </a:rPr>
              <a:t>eys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9639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http://www.flickr.com/photos/hackaday/2559567784/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1" y="1846570"/>
            <a:ext cx="5788038" cy="4630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272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Lets talk about some encryption myths…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Encryption Myths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77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84534" y="1504184"/>
            <a:ext cx="8229600" cy="4525962"/>
          </a:xfrm>
        </p:spPr>
        <p:txBody>
          <a:bodyPr/>
          <a:lstStyle/>
          <a:p>
            <a:pPr lvl="1"/>
            <a:r>
              <a:rPr lang="en-US" sz="2400" dirty="0">
                <a:solidFill>
                  <a:schemeClr val="bg2"/>
                </a:solidFill>
              </a:rPr>
              <a:t>Author or Coauthor of 4 books</a:t>
            </a:r>
          </a:p>
          <a:p>
            <a:pPr lvl="1"/>
            <a:r>
              <a:rPr lang="en-US" sz="2400" dirty="0">
                <a:solidFill>
                  <a:schemeClr val="bg2"/>
                </a:solidFill>
              </a:rPr>
              <a:t>6+ SQL Mag articles</a:t>
            </a:r>
          </a:p>
          <a:p>
            <a:pPr lvl="1"/>
            <a:r>
              <a:rPr lang="en-US" sz="2400" dirty="0">
                <a:solidFill>
                  <a:schemeClr val="bg2"/>
                </a:solidFill>
              </a:rPr>
              <a:t>Dozens of other articles</a:t>
            </a:r>
          </a:p>
          <a:p>
            <a:pPr lvl="1"/>
            <a:r>
              <a:rPr lang="en-US" sz="2400" dirty="0">
                <a:solidFill>
                  <a:schemeClr val="bg2"/>
                </a:solidFill>
              </a:rPr>
              <a:t>Microsoft MVP since Oct 2008</a:t>
            </a:r>
          </a:p>
          <a:p>
            <a:pPr lvl="1"/>
            <a:r>
              <a:rPr lang="en-US" sz="2400" dirty="0">
                <a:solidFill>
                  <a:schemeClr val="bg2"/>
                </a:solidFill>
              </a:rPr>
              <a:t>Microsoft Certified Master</a:t>
            </a:r>
          </a:p>
          <a:p>
            <a:pPr lvl="1"/>
            <a:r>
              <a:rPr lang="en-US" sz="2400" dirty="0">
                <a:solidFill>
                  <a:schemeClr val="bg2"/>
                </a:solidFill>
              </a:rPr>
              <a:t>Sr. DBA for Phreesia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About Me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2</a:t>
            </a:fld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147" y="2188033"/>
            <a:ext cx="2305050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291" y="3172646"/>
            <a:ext cx="23241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742" y="1033603"/>
            <a:ext cx="2314575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dcherry\Pictures\MVP_Horizontal_FullColo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154358"/>
            <a:ext cx="1619250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cherry\Pictures\MCM Log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154357"/>
            <a:ext cx="2574132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74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All encryption is the same</a:t>
            </a:r>
          </a:p>
        </p:txBody>
      </p:sp>
    </p:spTree>
    <p:extLst>
      <p:ext uri="{BB962C8B-B14F-4D97-AF65-F5344CB8AC3E}">
        <p14:creationId xmlns:p14="http://schemas.microsoft.com/office/powerpoint/2010/main" val="169935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Different layers of encryption offer different amounts of protection.</a:t>
            </a:r>
          </a:p>
          <a:p>
            <a:r>
              <a:rPr lang="en-US" sz="2000" dirty="0">
                <a:solidFill>
                  <a:schemeClr val="bg2"/>
                </a:solidFill>
              </a:rPr>
              <a:t>Stronger encryption requires more CPU power to process</a:t>
            </a:r>
          </a:p>
          <a:p>
            <a:r>
              <a:rPr lang="en-US" sz="2000" dirty="0">
                <a:solidFill>
                  <a:schemeClr val="bg2"/>
                </a:solidFill>
              </a:rPr>
              <a:t>The stronger the encryption the longer it takes to break the encryption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All encryption is the same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5539740" y="310192"/>
            <a:ext cx="2242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39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SQL Server can’t do encryption without third party code</a:t>
            </a:r>
          </a:p>
        </p:txBody>
      </p:sp>
    </p:spTree>
    <p:extLst>
      <p:ext uri="{BB962C8B-B14F-4D97-AF65-F5344CB8AC3E}">
        <p14:creationId xmlns:p14="http://schemas.microsoft.com/office/powerpoint/2010/main" val="59886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SQL Server 2000 and below required third party DLLs to do encryption and hashing.</a:t>
            </a:r>
          </a:p>
          <a:p>
            <a:r>
              <a:rPr lang="en-US" sz="2000" dirty="0">
                <a:solidFill>
                  <a:schemeClr val="bg2"/>
                </a:solidFill>
              </a:rPr>
              <a:t>SQL Server 2005 and newer support some encryption and hashing without third party code.</a:t>
            </a:r>
          </a:p>
          <a:p>
            <a:r>
              <a:rPr lang="en-US" sz="2000" dirty="0">
                <a:solidFill>
                  <a:schemeClr val="bg2"/>
                </a:solidFill>
              </a:rPr>
              <a:t>Encryption or hashing beyond the native functions requires third party code.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SQL Server can’t do encryption without third party code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Depends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10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Hashing can’t be broken</a:t>
            </a:r>
          </a:p>
        </p:txBody>
      </p:sp>
    </p:spTree>
    <p:extLst>
      <p:ext uri="{BB962C8B-B14F-4D97-AF65-F5344CB8AC3E}">
        <p14:creationId xmlns:p14="http://schemas.microsoft.com/office/powerpoint/2010/main" val="409597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Hashing can’t be reversed but dictionary attacks are possible against un-salted hashes.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Hashing can’t be broken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30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Hashing hasn’t changed since introduced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25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SQL Server “Denali” is introducing SHA2_256 and SHA2_512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Hashing hasn’t changed since introduced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68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Encryption hasn’t changed since introduced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85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SQL Server’s encryption algorithms have remained the same since they were introduced in SQL Server 2005.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Encryption </a:t>
            </a:r>
            <a:r>
              <a:rPr lang="en-US" dirty="0">
                <a:solidFill>
                  <a:schemeClr val="bg1"/>
                </a:solidFill>
              </a:rPr>
              <a:t>hasn’t changed since introduced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True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36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>
                <a:solidFill>
                  <a:schemeClr val="bg2"/>
                </a:solidFill>
              </a:rPr>
              <a:t>Overview of Encryption </a:t>
            </a:r>
            <a:r>
              <a:rPr lang="en-US" sz="2000" dirty="0" err="1">
                <a:solidFill>
                  <a:schemeClr val="bg2"/>
                </a:solidFill>
              </a:rPr>
              <a:t>vs</a:t>
            </a:r>
            <a:r>
              <a:rPr lang="en-US" sz="2000" dirty="0">
                <a:solidFill>
                  <a:schemeClr val="bg2"/>
                </a:solidFill>
              </a:rPr>
              <a:t> Hashing</a:t>
            </a:r>
          </a:p>
          <a:p>
            <a:r>
              <a:rPr lang="en-US" sz="2000" dirty="0">
                <a:solidFill>
                  <a:schemeClr val="bg2"/>
                </a:solidFill>
              </a:rPr>
              <a:t>Data Encryption in the …</a:t>
            </a:r>
          </a:p>
          <a:p>
            <a:pPr lvl="1"/>
            <a:r>
              <a:rPr lang="en-US" sz="2000" dirty="0">
                <a:solidFill>
                  <a:schemeClr val="bg2"/>
                </a:solidFill>
              </a:rPr>
              <a:t>Database Tables</a:t>
            </a:r>
          </a:p>
          <a:p>
            <a:pPr lvl="2"/>
            <a:r>
              <a:rPr lang="en-US" sz="2000" dirty="0">
                <a:solidFill>
                  <a:schemeClr val="bg2"/>
                </a:solidFill>
              </a:rPr>
              <a:t>Encrypted by the Application Layer</a:t>
            </a:r>
          </a:p>
          <a:p>
            <a:pPr lvl="2"/>
            <a:r>
              <a:rPr lang="en-US" sz="2000" dirty="0">
                <a:solidFill>
                  <a:schemeClr val="bg2"/>
                </a:solidFill>
              </a:rPr>
              <a:t>Encrypted by the Database Layer</a:t>
            </a:r>
          </a:p>
          <a:p>
            <a:pPr lvl="1"/>
            <a:r>
              <a:rPr lang="en-US" sz="2000" dirty="0">
                <a:solidFill>
                  <a:schemeClr val="bg2"/>
                </a:solidFill>
              </a:rPr>
              <a:t>Data at rest</a:t>
            </a:r>
          </a:p>
          <a:p>
            <a:pPr lvl="1"/>
            <a:r>
              <a:rPr lang="en-US" sz="2000" dirty="0">
                <a:solidFill>
                  <a:schemeClr val="bg2"/>
                </a:solidFill>
              </a:rPr>
              <a:t>Data on the wire</a:t>
            </a:r>
          </a:p>
          <a:p>
            <a:pPr lvl="2"/>
            <a:r>
              <a:rPr lang="en-US" sz="2000" dirty="0">
                <a:solidFill>
                  <a:schemeClr val="bg2"/>
                </a:solidFill>
              </a:rPr>
              <a:t>IP Sec</a:t>
            </a:r>
          </a:p>
          <a:p>
            <a:pPr lvl="2"/>
            <a:r>
              <a:rPr lang="en-US" sz="2000" dirty="0">
                <a:solidFill>
                  <a:schemeClr val="bg2"/>
                </a:solidFill>
              </a:rPr>
              <a:t>SQL over SSL</a:t>
            </a:r>
          </a:p>
          <a:p>
            <a:pPr lvl="1"/>
            <a:r>
              <a:rPr lang="en-US" sz="2000" dirty="0">
                <a:solidFill>
                  <a:schemeClr val="bg2"/>
                </a:solidFill>
              </a:rPr>
              <a:t>MPIO Drivers</a:t>
            </a:r>
          </a:p>
          <a:p>
            <a:pPr lvl="1"/>
            <a:r>
              <a:rPr lang="en-US" sz="2000" dirty="0">
                <a:solidFill>
                  <a:schemeClr val="bg2"/>
                </a:solidFill>
              </a:rPr>
              <a:t>Offloading Encryption to the HBA</a:t>
            </a:r>
          </a:p>
          <a:p>
            <a:r>
              <a:rPr lang="en-US" sz="2000" dirty="0">
                <a:solidFill>
                  <a:schemeClr val="bg2"/>
                </a:solidFill>
              </a:rPr>
              <a:t>Encryption Myths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Agenda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667000"/>
            <a:ext cx="342900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62940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http://www.flickr.com/photos/migulski/2334027222/</a:t>
            </a:r>
          </a:p>
        </p:txBody>
      </p:sp>
    </p:spTree>
    <p:extLst>
      <p:ext uri="{BB962C8B-B14F-4D97-AF65-F5344CB8AC3E}">
        <p14:creationId xmlns:p14="http://schemas.microsoft.com/office/powerpoint/2010/main" val="364870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</a:rPr>
              <a:t>SQL Server can </a:t>
            </a:r>
            <a:r>
              <a:rPr lang="en-US" dirty="0">
                <a:solidFill>
                  <a:schemeClr val="bg1"/>
                </a:solidFill>
              </a:rPr>
              <a:t>hash any value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26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The </a:t>
            </a:r>
            <a:r>
              <a:rPr lang="en-US" sz="2000" dirty="0" err="1">
                <a:solidFill>
                  <a:schemeClr val="bg2"/>
                </a:solidFill>
              </a:rPr>
              <a:t>hashbytes</a:t>
            </a:r>
            <a:r>
              <a:rPr lang="en-US" sz="2000" dirty="0">
                <a:solidFill>
                  <a:schemeClr val="bg2"/>
                </a:solidFill>
              </a:rPr>
              <a:t>() function can only hash values which are less than or equal to 8000 bytes in length.</a:t>
            </a:r>
          </a:p>
          <a:p>
            <a:r>
              <a:rPr lang="en-US" sz="2000" dirty="0">
                <a:solidFill>
                  <a:schemeClr val="bg2"/>
                </a:solidFill>
              </a:rPr>
              <a:t>Values longer than that can not be hashed without breaking the string into shorter values then the smaller values can be hashed.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</a:rPr>
              <a:t>SQL Server can </a:t>
            </a:r>
            <a:r>
              <a:rPr lang="en-US" dirty="0">
                <a:solidFill>
                  <a:schemeClr val="bg1"/>
                </a:solidFill>
              </a:rPr>
              <a:t>hash any value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35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Encrypted values can be indexed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05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If values are salted indexes are useless.</a:t>
            </a:r>
          </a:p>
          <a:p>
            <a:r>
              <a:rPr lang="en-US" sz="2000" dirty="0">
                <a:solidFill>
                  <a:schemeClr val="bg2"/>
                </a:solidFill>
              </a:rPr>
              <a:t>Unsalted indexed values can be used for searching, but are less safe.</a:t>
            </a:r>
          </a:p>
          <a:p>
            <a:r>
              <a:rPr lang="en-US" sz="2000" dirty="0">
                <a:solidFill>
                  <a:schemeClr val="bg2"/>
                </a:solidFill>
              </a:rPr>
              <a:t>Salted indexes can’t be searched because the value searching for isn’t salted with the correct value, unless all values are salted with the same value (not recommended).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Encrypted values can be indexed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9998805">
            <a:off x="6208876" y="672935"/>
            <a:ext cx="291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Castellar" pitchFamily="18" charset="0"/>
              </a:rPr>
              <a:t>(Sort Of)</a:t>
            </a:r>
            <a:endParaRPr lang="en-US" sz="2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03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TDE is all you need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64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TDE only protects data at rest, including backups.</a:t>
            </a:r>
          </a:p>
          <a:p>
            <a:r>
              <a:rPr lang="en-US" sz="2000" dirty="0">
                <a:solidFill>
                  <a:schemeClr val="bg2"/>
                </a:solidFill>
              </a:rPr>
              <a:t>It doesn’t protect against someone exporting or changing your data.</a:t>
            </a:r>
          </a:p>
          <a:p>
            <a:r>
              <a:rPr lang="en-US" sz="2000" dirty="0">
                <a:solidFill>
                  <a:schemeClr val="bg2"/>
                </a:solidFill>
              </a:rPr>
              <a:t>It doesn’t protect data on the wire.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TDE is all you need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42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Turning TDE off is just as easy as turning it 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6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Turning TDE just requires turning it on for the user database.</a:t>
            </a:r>
          </a:p>
          <a:p>
            <a:r>
              <a:rPr lang="en-US" sz="2000" dirty="0">
                <a:solidFill>
                  <a:schemeClr val="bg2"/>
                </a:solidFill>
              </a:rPr>
              <a:t>Turning on TDE for any user database turns on encryption for the </a:t>
            </a:r>
            <a:r>
              <a:rPr lang="en-US" sz="2000" dirty="0" err="1">
                <a:solidFill>
                  <a:schemeClr val="bg2"/>
                </a:solidFill>
              </a:rPr>
              <a:t>tempdb</a:t>
            </a:r>
            <a:r>
              <a:rPr lang="en-US" sz="2000" dirty="0">
                <a:solidFill>
                  <a:schemeClr val="bg2"/>
                </a:solidFill>
              </a:rPr>
              <a:t> database.</a:t>
            </a:r>
          </a:p>
          <a:p>
            <a:r>
              <a:rPr lang="en-US" sz="2000" dirty="0">
                <a:solidFill>
                  <a:schemeClr val="bg2"/>
                </a:solidFill>
              </a:rPr>
              <a:t>If TDE is disabled for all user databases, it is still enabled for </a:t>
            </a:r>
            <a:r>
              <a:rPr lang="en-US" sz="2000" dirty="0" err="1">
                <a:solidFill>
                  <a:schemeClr val="bg2"/>
                </a:solidFill>
              </a:rPr>
              <a:t>tempdb</a:t>
            </a:r>
            <a:endParaRPr lang="en-US" sz="2000" dirty="0">
              <a:solidFill>
                <a:schemeClr val="bg2"/>
              </a:solidFill>
            </a:endParaRPr>
          </a:p>
          <a:p>
            <a:r>
              <a:rPr lang="en-US" sz="2000" dirty="0">
                <a:solidFill>
                  <a:schemeClr val="bg2"/>
                </a:solidFill>
              </a:rPr>
              <a:t>Once TDE is turned off, TDE must be manually disabled on the </a:t>
            </a:r>
            <a:r>
              <a:rPr lang="en-US" sz="2000" dirty="0" err="1">
                <a:solidFill>
                  <a:schemeClr val="bg2"/>
                </a:solidFill>
              </a:rPr>
              <a:t>tempdb</a:t>
            </a:r>
            <a:r>
              <a:rPr lang="en-US" sz="2000" dirty="0">
                <a:solidFill>
                  <a:schemeClr val="bg2"/>
                </a:solidFill>
              </a:rPr>
              <a:t> database</a:t>
            </a:r>
            <a:r>
              <a:rPr lang="en-US" dirty="0" smtClean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Turning TDE off is just as easy as turning it on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90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114800" cy="438912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2"/>
                </a:solidFill>
              </a:rPr>
              <a:t>Securing SQL Server</a:t>
            </a:r>
          </a:p>
          <a:p>
            <a:r>
              <a:rPr lang="en-US" sz="2000" dirty="0">
                <a:solidFill>
                  <a:schemeClr val="bg2"/>
                </a:solidFill>
              </a:rPr>
              <a:t>Syngress Publishing</a:t>
            </a:r>
          </a:p>
          <a:p>
            <a:r>
              <a:rPr lang="en-US" sz="2000" dirty="0">
                <a:solidFill>
                  <a:schemeClr val="bg2"/>
                </a:solidFill>
              </a:rPr>
              <a:t>272 Pages</a:t>
            </a:r>
          </a:p>
          <a:p>
            <a:r>
              <a:rPr lang="en-US" sz="2000" dirty="0">
                <a:solidFill>
                  <a:schemeClr val="bg2"/>
                </a:solidFill>
              </a:rPr>
              <a:t>$49.95</a:t>
            </a:r>
          </a:p>
          <a:p>
            <a:r>
              <a:rPr lang="en-US" sz="2000" dirty="0">
                <a:solidFill>
                  <a:schemeClr val="bg2"/>
                </a:solidFill>
              </a:rPr>
              <a:t>ISBN: 1597496251 / B004JHY9NE (Kindle)</a:t>
            </a:r>
          </a:p>
          <a:p>
            <a:r>
              <a:rPr lang="en-US" sz="2000" dirty="0">
                <a:solidFill>
                  <a:schemeClr val="bg2"/>
                </a:solidFill>
              </a:rPr>
              <a:t>http://</a:t>
            </a:r>
            <a:r>
              <a:rPr lang="en-US" sz="2000" dirty="0">
                <a:solidFill>
                  <a:schemeClr val="bg2"/>
                </a:solidFill>
              </a:rPr>
              <a:t>amzn.to/eX3Noq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>
                <a:solidFill>
                  <a:schemeClr val="bg2"/>
                </a:solidFill>
              </a:rPr>
              <a:t>/</a:t>
            </a:r>
            <a:r>
              <a:rPr lang="en-US" sz="2000" dirty="0">
                <a:solidFill>
                  <a:schemeClr val="bg2"/>
                </a:solidFill>
              </a:rPr>
              <a:t> http://amzn.to/hNC26u </a:t>
            </a:r>
            <a:r>
              <a:rPr lang="en-US" sz="2000" dirty="0">
                <a:solidFill>
                  <a:schemeClr val="bg2"/>
                </a:solidFill>
              </a:rPr>
              <a:t>(Kindle)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Where can I read more about this?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05000"/>
            <a:ext cx="3799703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734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Go to amazon.com</a:t>
            </a:r>
          </a:p>
          <a:p>
            <a:r>
              <a:rPr lang="en-US" sz="2000" dirty="0">
                <a:solidFill>
                  <a:schemeClr val="bg2"/>
                </a:solidFill>
              </a:rPr>
              <a:t>Search for “Denny Cherry”</a:t>
            </a:r>
          </a:p>
          <a:p>
            <a:r>
              <a:rPr lang="en-US" sz="2000" dirty="0">
                <a:solidFill>
                  <a:schemeClr val="bg2"/>
                </a:solidFill>
              </a:rPr>
              <a:t>Find it on the list…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To find my SQL Security Book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05000"/>
            <a:ext cx="3799703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505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Encryption </a:t>
            </a:r>
            <a:r>
              <a:rPr lang="en-US" dirty="0" err="1">
                <a:solidFill>
                  <a:schemeClr val="bg1"/>
                </a:solidFill>
              </a:rPr>
              <a:t>vs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Hashing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855248"/>
            <a:ext cx="4572000" cy="659352"/>
          </a:xfrm>
        </p:spPr>
        <p:txBody>
          <a:bodyPr/>
          <a:lstStyle/>
          <a:p>
            <a:pPr algn="ctr"/>
            <a:r>
              <a:rPr lang="en-US" dirty="0" smtClean="0"/>
              <a:t>Encryption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72001" y="1859757"/>
            <a:ext cx="4572000" cy="654843"/>
          </a:xfrm>
        </p:spPr>
        <p:txBody>
          <a:bodyPr/>
          <a:lstStyle/>
          <a:p>
            <a:pPr algn="ctr"/>
            <a:r>
              <a:rPr lang="en-US" dirty="0" smtClean="0"/>
              <a:t>Hashing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167" y="2514600"/>
            <a:ext cx="2695433" cy="3593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6629400"/>
            <a:ext cx="457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http://www.flickr.com/photos/jonloc/3166824490</a:t>
            </a:r>
            <a:r>
              <a:rPr lang="en-US" sz="1050" dirty="0"/>
              <a:t>/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6629400"/>
            <a:ext cx="457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http://www.flickr.com/photos/drh/2141621880</a:t>
            </a:r>
            <a:r>
              <a:rPr lang="en-US" sz="1050" dirty="0"/>
              <a:t>/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499" y="2514600"/>
            <a:ext cx="2639002" cy="3691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779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It isn’t the Toilet Seat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790825"/>
            <a:ext cx="7886700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033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It isn’t the cherry scented urinal screens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2876550"/>
            <a:ext cx="790575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06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It isn’t the cherry pitter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2686050"/>
            <a:ext cx="651510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783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It’s the first one on the list!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2795588"/>
            <a:ext cx="8753475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98073" y="5257800"/>
            <a:ext cx="60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Aft>
                <a:spcPct val="0"/>
              </a:spcAft>
            </a:pPr>
            <a:r>
              <a:rPr lang="en-US" sz="2000" dirty="0">
                <a:solidFill>
                  <a:schemeClr val="bg2"/>
                </a:solidFill>
              </a:rPr>
              <a:t>Kindle Should be the second.</a:t>
            </a:r>
            <a:endParaRPr lang="en-US" sz="2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01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921727">
            <a:off x="6667590" y="485481"/>
            <a:ext cx="1533608" cy="624786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@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2"/>
                </a:solidFill>
              </a:rPr>
              <a:t>SQL Saturday #65</a:t>
            </a:r>
            <a:br>
              <a:rPr lang="en-US" dirty="0" smtClean="0">
                <a:solidFill>
                  <a:schemeClr val="bg2"/>
                </a:solidFill>
              </a:rPr>
            </a:br>
            <a:r>
              <a:rPr lang="en-US" dirty="0" smtClean="0">
                <a:solidFill>
                  <a:schemeClr val="bg2"/>
                </a:solidFill>
              </a:rPr>
              <a:t>Vancouver, BC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244" name="Text Placeholder 4"/>
          <p:cNvSpPr>
            <a:spLocks noGrp="1"/>
          </p:cNvSpPr>
          <p:nvPr>
            <p:ph type="body" idx="1"/>
          </p:nvPr>
        </p:nvSpPr>
        <p:spPr>
          <a:xfrm>
            <a:off x="3922713" y="2932113"/>
            <a:ext cx="4572000" cy="1454150"/>
          </a:xfrm>
        </p:spPr>
        <p:txBody>
          <a:bodyPr/>
          <a:lstStyle/>
          <a:p>
            <a:pPr eaLnBrk="1" hangingPunct="1"/>
            <a:r>
              <a:rPr lang="en-US" sz="2000" b="1" dirty="0" smtClean="0">
                <a:solidFill>
                  <a:schemeClr val="bg1"/>
                </a:solidFill>
              </a:rPr>
              <a:t>Where Should I Be Encrypting My  Data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eaLnBrk="1" hangingPunct="1"/>
            <a:r>
              <a:rPr lang="en-US" sz="2000" dirty="0" smtClean="0">
                <a:solidFill>
                  <a:schemeClr val="bg1"/>
                </a:solidFill>
              </a:rPr>
              <a:t>Denny Cherry</a:t>
            </a:r>
          </a:p>
        </p:txBody>
      </p:sp>
      <p:pic>
        <p:nvPicPr>
          <p:cNvPr id="10245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" y="6229350"/>
            <a:ext cx="1189037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456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Encryption </a:t>
            </a:r>
            <a:r>
              <a:rPr lang="en-US" dirty="0" err="1">
                <a:solidFill>
                  <a:schemeClr val="bg1"/>
                </a:solidFill>
              </a:rPr>
              <a:t>vs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Hashing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Encryption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Hashing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Two way</a:t>
            </a:r>
          </a:p>
          <a:p>
            <a:r>
              <a:rPr lang="en-US" sz="2000" dirty="0">
                <a:solidFill>
                  <a:schemeClr val="bg2"/>
                </a:solidFill>
              </a:rPr>
              <a:t>Values should be salted to make decryption harder</a:t>
            </a:r>
          </a:p>
          <a:p>
            <a:r>
              <a:rPr lang="en-US" sz="2000" dirty="0">
                <a:solidFill>
                  <a:schemeClr val="bg2"/>
                </a:solidFill>
              </a:rPr>
              <a:t>Can not be effectively indexed</a:t>
            </a:r>
          </a:p>
          <a:p>
            <a:r>
              <a:rPr lang="en-US" sz="2000" dirty="0">
                <a:solidFill>
                  <a:schemeClr val="bg2"/>
                </a:solidFill>
              </a:rPr>
              <a:t>Strongest encryption currently un-breakable</a:t>
            </a:r>
          </a:p>
          <a:p>
            <a:r>
              <a:rPr lang="en-US" sz="2000" dirty="0">
                <a:solidFill>
                  <a:schemeClr val="bg2"/>
                </a:solidFill>
              </a:rPr>
              <a:t>AES 256 is recommended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One way</a:t>
            </a:r>
          </a:p>
          <a:p>
            <a:r>
              <a:rPr lang="en-US" sz="2000" dirty="0">
                <a:solidFill>
                  <a:schemeClr val="bg2"/>
                </a:solidFill>
              </a:rPr>
              <a:t>Can be indexed</a:t>
            </a:r>
          </a:p>
          <a:p>
            <a:r>
              <a:rPr lang="en-US" sz="2000" dirty="0">
                <a:solidFill>
                  <a:schemeClr val="bg2"/>
                </a:solidFill>
              </a:rPr>
              <a:t>Hashes can be duplicated</a:t>
            </a:r>
          </a:p>
          <a:p>
            <a:r>
              <a:rPr lang="en-US" sz="2000" dirty="0">
                <a:solidFill>
                  <a:schemeClr val="bg2"/>
                </a:solidFill>
              </a:rPr>
              <a:t>MD5 or SHA1 are recommended</a:t>
            </a:r>
          </a:p>
          <a:p>
            <a:r>
              <a:rPr lang="en-US" sz="2000" dirty="0">
                <a:solidFill>
                  <a:schemeClr val="bg2"/>
                </a:solidFill>
              </a:rPr>
              <a:t>SHA3 introduced in “Denali”</a:t>
            </a:r>
          </a:p>
          <a:p>
            <a:endParaRPr lang="en-US" sz="2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85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Increase the size of the stored data</a:t>
            </a:r>
          </a:p>
          <a:p>
            <a:r>
              <a:rPr lang="en-US" sz="2000" dirty="0">
                <a:solidFill>
                  <a:schemeClr val="bg2"/>
                </a:solidFill>
              </a:rPr>
              <a:t>Decrease the usefulness of data </a:t>
            </a:r>
            <a:r>
              <a:rPr lang="en-US" sz="2000" dirty="0" err="1">
                <a:solidFill>
                  <a:schemeClr val="bg2"/>
                </a:solidFill>
              </a:rPr>
              <a:t>deduplication</a:t>
            </a:r>
            <a:endParaRPr lang="en-US" sz="2000" dirty="0">
              <a:solidFill>
                <a:schemeClr val="bg2"/>
              </a:solidFill>
            </a:endParaRPr>
          </a:p>
          <a:p>
            <a:r>
              <a:rPr lang="en-US" sz="2000" dirty="0">
                <a:solidFill>
                  <a:schemeClr val="bg2"/>
                </a:solidFill>
              </a:rPr>
              <a:t>Add CPU load to one of more computers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Encryption Will Almost Always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8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There will be code changes somewhere.</a:t>
            </a:r>
          </a:p>
          <a:p>
            <a:r>
              <a:rPr lang="en-US" sz="2000" dirty="0">
                <a:solidFill>
                  <a:schemeClr val="bg2"/>
                </a:solidFill>
              </a:rPr>
              <a:t>Data is protected from a user just querying the data in the database as plain text values are only visible within front end application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Storing Encrypted Values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806" y="3657600"/>
            <a:ext cx="3918387" cy="2938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59639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http://www.flickr.com/photos/mayhem/182276536/</a:t>
            </a:r>
          </a:p>
        </p:txBody>
      </p:sp>
    </p:spTree>
    <p:extLst>
      <p:ext uri="{BB962C8B-B14F-4D97-AF65-F5344CB8AC3E}">
        <p14:creationId xmlns:p14="http://schemas.microsoft.com/office/powerpoint/2010/main" val="17614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2"/>
                </a:solidFill>
              </a:rPr>
              <a:t>Requires major application code change</a:t>
            </a:r>
          </a:p>
          <a:p>
            <a:r>
              <a:rPr lang="en-US" sz="2000" dirty="0">
                <a:solidFill>
                  <a:schemeClr val="bg2"/>
                </a:solidFill>
              </a:rPr>
              <a:t>Requires major database schema changes</a:t>
            </a:r>
          </a:p>
          <a:p>
            <a:r>
              <a:rPr lang="en-US" sz="2000" dirty="0">
                <a:solidFill>
                  <a:schemeClr val="bg2"/>
                </a:solidFill>
              </a:rPr>
              <a:t>May require database code changes</a:t>
            </a:r>
          </a:p>
          <a:p>
            <a:r>
              <a:rPr lang="en-US" sz="2000" dirty="0">
                <a:solidFill>
                  <a:schemeClr val="bg2"/>
                </a:solidFill>
              </a:rPr>
              <a:t>Spreads the load of encryption across users desktops or application servers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Application Layer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77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Demo of .NET Code</a:t>
            </a:r>
          </a:p>
        </p:txBody>
      </p:sp>
      <p:pic>
        <p:nvPicPr>
          <p:cNvPr id="1026" name="Picture 2" descr="C:\Users\dcherry\AppData\Local\Microsoft\Windows\Temporary Internet Files\Content.IE5\L33AJSBP\MP90039009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438400"/>
            <a:ext cx="5057775" cy="3608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65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QL Saturday Template">
  <a:themeElements>
    <a:clrScheme name="SQL Saturday">
      <a:dk1>
        <a:srgbClr val="444244"/>
      </a:dk1>
      <a:lt1>
        <a:srgbClr val="F4F2F4"/>
      </a:lt1>
      <a:dk2>
        <a:srgbClr val="745604"/>
      </a:dk2>
      <a:lt2>
        <a:srgbClr val="F4F2F4"/>
      </a:lt2>
      <a:accent1>
        <a:srgbClr val="F4C234"/>
      </a:accent1>
      <a:accent2>
        <a:srgbClr val="0C0204"/>
      </a:accent2>
      <a:accent3>
        <a:srgbClr val="F4D63C"/>
      </a:accent3>
      <a:accent4>
        <a:srgbClr val="C8CAC8"/>
      </a:accent4>
      <a:accent5>
        <a:srgbClr val="F4F2F4"/>
      </a:accent5>
      <a:accent6>
        <a:srgbClr val="F4F2F4"/>
      </a:accent6>
      <a:hlink>
        <a:srgbClr val="745604"/>
      </a:hlink>
      <a:folHlink>
        <a:srgbClr val="AE8206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SQLSaturday 65 PowerPoint</Template>
  <TotalTime>364</TotalTime>
  <Words>1079</Words>
  <Application>Microsoft Office PowerPoint</Application>
  <PresentationFormat>On-screen Show (4:3)</PresentationFormat>
  <Paragraphs>183</Paragraphs>
  <Slides>44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SQL Saturday Template</vt:lpstr>
      <vt:lpstr>Where should I be encrypting my data?</vt:lpstr>
      <vt:lpstr>About Me</vt:lpstr>
      <vt:lpstr>Agenda</vt:lpstr>
      <vt:lpstr>Encryption vs Hashing</vt:lpstr>
      <vt:lpstr>Encryption vs Hashing</vt:lpstr>
      <vt:lpstr>Encryption Will Almost Always</vt:lpstr>
      <vt:lpstr>Storing Encrypted Values</vt:lpstr>
      <vt:lpstr>Application Layer</vt:lpstr>
      <vt:lpstr>Demo of .NET Code</vt:lpstr>
      <vt:lpstr>Database Layer</vt:lpstr>
      <vt:lpstr>Data at rest</vt:lpstr>
      <vt:lpstr>Demo of TDE</vt:lpstr>
      <vt:lpstr>Data on the Wire</vt:lpstr>
      <vt:lpstr>IPSec</vt:lpstr>
      <vt:lpstr>SQL over SSL</vt:lpstr>
      <vt:lpstr>MPIO Driver</vt:lpstr>
      <vt:lpstr>Offloading Encryption to the HBA</vt:lpstr>
      <vt:lpstr>Always Protect Your Keys</vt:lpstr>
      <vt:lpstr>Encryption Myths</vt:lpstr>
      <vt:lpstr>All encryption is the same</vt:lpstr>
      <vt:lpstr>All encryption is the same</vt:lpstr>
      <vt:lpstr>SQL Server can’t do encryption without third party code</vt:lpstr>
      <vt:lpstr>SQL Server can’t do encryption without third party code</vt:lpstr>
      <vt:lpstr>Hashing can’t be broken</vt:lpstr>
      <vt:lpstr>Hashing can’t be broken</vt:lpstr>
      <vt:lpstr>Hashing hasn’t changed since introduced</vt:lpstr>
      <vt:lpstr>Hashing hasn’t changed since introduced</vt:lpstr>
      <vt:lpstr>Encryption hasn’t changed since introduced</vt:lpstr>
      <vt:lpstr>Encryption hasn’t changed since introduced</vt:lpstr>
      <vt:lpstr>SQL Server can hash any value</vt:lpstr>
      <vt:lpstr>SQL Server can hash any value</vt:lpstr>
      <vt:lpstr>Encrypted values can be indexed</vt:lpstr>
      <vt:lpstr>Encrypted values can be indexed</vt:lpstr>
      <vt:lpstr>TDE is all you need</vt:lpstr>
      <vt:lpstr>TDE is all you need</vt:lpstr>
      <vt:lpstr>Turning TDE off is just as easy as turning it on</vt:lpstr>
      <vt:lpstr>Turning TDE off is just as easy as turning it on</vt:lpstr>
      <vt:lpstr>Where can I read more about this?</vt:lpstr>
      <vt:lpstr>To find my SQL Security Book</vt:lpstr>
      <vt:lpstr>It isn’t the Toilet Seat</vt:lpstr>
      <vt:lpstr>It isn’t the cherry scented urinal screens</vt:lpstr>
      <vt:lpstr>It isn’t the cherry pitter</vt:lpstr>
      <vt:lpstr>It’s the first one on the list!</vt:lpstr>
      <vt:lpstr>SQL Saturday #65 Vancouver, BC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 should I be encrypting my data?</dc:title>
  <dc:creator>dcherry</dc:creator>
  <cp:lastModifiedBy>dcherry</cp:lastModifiedBy>
  <cp:revision>60</cp:revision>
  <dcterms:created xsi:type="dcterms:W3CDTF">2006-08-16T00:00:00Z</dcterms:created>
  <dcterms:modified xsi:type="dcterms:W3CDTF">2011-02-13T05:45:21Z</dcterms:modified>
</cp:coreProperties>
</file>